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1"/>
  </p:notesMasterIdLst>
  <p:sldIdLst>
    <p:sldId id="355" r:id="rId5"/>
    <p:sldId id="356" r:id="rId6"/>
    <p:sldId id="411" r:id="rId7"/>
    <p:sldId id="394" r:id="rId8"/>
    <p:sldId id="410" r:id="rId9"/>
    <p:sldId id="331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1pPr>
    <a:lvl2pPr marL="0" marR="0" indent="228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2pPr>
    <a:lvl3pPr marL="0" marR="0" indent="457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3pPr>
    <a:lvl4pPr marL="0" marR="0" indent="685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4pPr>
    <a:lvl5pPr marL="0" marR="0" indent="9144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5pPr>
    <a:lvl6pPr marL="0" marR="0" indent="11430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6pPr>
    <a:lvl7pPr marL="0" marR="0" indent="13716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7pPr>
    <a:lvl8pPr marL="0" marR="0" indent="16002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8pPr>
    <a:lvl9pPr marL="0" marR="0" indent="1828800" algn="l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33334F"/>
        </a:solidFill>
        <a:effectLst/>
        <a:uFillTx/>
        <a:latin typeface="Nudista"/>
        <a:ea typeface="Nudista"/>
        <a:cs typeface="Nudista"/>
        <a:sym typeface="Nudist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AFC"/>
    <a:srgbClr val="B7A0F8"/>
    <a:srgbClr val="3F3266"/>
    <a:srgbClr val="E6695E"/>
    <a:srgbClr val="5BC6C7"/>
    <a:srgbClr val="A296C9"/>
    <a:srgbClr val="FFFFFF"/>
    <a:srgbClr val="0B4E6A"/>
    <a:srgbClr val="000000"/>
    <a:srgbClr val="4F57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8CC0E8-A0B2-3300-88EE-81CE6AAA1299}" v="1524" dt="2024-10-14T07:25:43.557"/>
    <p1510:client id="{1653A08A-7162-E002-5AD6-AD0786C6926D}" v="23" dt="2024-10-15T13:14:16.725"/>
    <p1510:client id="{5A9BAE75-1D9A-FDD8-01A0-961C7D3BD5B4}" v="1537" dt="2024-10-15T06:43:14.146"/>
    <p1510:client id="{732A4F88-0854-6C40-51F0-08C1523DA276}" v="350" dt="2024-10-15T06:17:34.435"/>
    <p1510:client id="{8163EC07-B0AC-4225-A0F5-502EA588E888}" v="571" dt="2024-10-14T06:38:23.697"/>
    <p1510:client id="{AC8AE649-8510-0F8D-52D4-35A22C7A7255}" v="52" dt="2024-10-15T01:04:04.852"/>
    <p1510:client id="{C7EBA31C-775D-EFA6-7357-30412998325C}" v="15" dt="2024-10-15T06:21:00.618"/>
    <p1510:client id="{CA642DEE-1204-F0C2-D99B-20976F754DA1}" v="33" dt="2024-10-14T08:05:57.270"/>
    <p1510:client id="{D1D6BDFA-4A89-9B59-9A72-425EFD370DE0}" v="119" dt="2024-10-15T13:31:24.570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94"/>
  </p:normalViewPr>
  <p:slideViewPr>
    <p:cSldViewPr snapToGrid="0">
      <p:cViewPr varScale="1">
        <p:scale>
          <a:sx n="58" d="100"/>
          <a:sy n="58" d="100"/>
        </p:scale>
        <p:origin x="6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9826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Trigger </a:t>
            </a:r>
            <a:r>
              <a:rPr lang="en-US" err="1">
                <a:latin typeface="Calibri"/>
                <a:cs typeface="Calibri"/>
              </a:rPr>
              <a:t>nodig</a:t>
            </a:r>
            <a:r>
              <a:rPr lang="en-US">
                <a:latin typeface="Calibri"/>
                <a:cs typeface="Calibri"/>
              </a:rPr>
              <a:t> om functions </a:t>
            </a:r>
            <a:r>
              <a:rPr lang="en-US" err="1">
                <a:latin typeface="Calibri"/>
                <a:cs typeface="Calibri"/>
              </a:rPr>
              <a:t>te</a:t>
            </a:r>
            <a:r>
              <a:rPr lang="en-US">
                <a:latin typeface="Calibri"/>
                <a:cs typeface="Calibri"/>
              </a:rPr>
              <a:t> </a:t>
            </a:r>
            <a:r>
              <a:rPr lang="en-US" err="1">
                <a:latin typeface="Calibri"/>
                <a:cs typeface="Calibri"/>
              </a:rPr>
              <a:t>runnen</a:t>
            </a:r>
            <a:r>
              <a:rPr lang="en-US">
                <a:latin typeface="Calibri"/>
                <a:cs typeface="Calibri"/>
              </a:rPr>
              <a:t>:</a:t>
            </a:r>
          </a:p>
          <a:p>
            <a:pPr marL="342900" indent="-34290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Timer based</a:t>
            </a:r>
          </a:p>
          <a:p>
            <a:pPr marL="342900" indent="-34290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Http Based</a:t>
            </a:r>
          </a:p>
          <a:p>
            <a:pPr marL="342900" indent="-34290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Queue message</a:t>
            </a:r>
          </a:p>
          <a:p>
            <a:pPr marL="342900" indent="-342900">
              <a:buFont typeface="Calibri"/>
              <a:buChar char="-"/>
            </a:pPr>
            <a:r>
              <a:rPr lang="en-US" err="1">
                <a:solidFill>
                  <a:srgbClr val="000000"/>
                </a:solidFill>
                <a:latin typeface="Calibri"/>
                <a:cs typeface="Calibri"/>
              </a:rPr>
              <a:t>SignalR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 typeface="Calibri"/>
              <a:buChar char="-"/>
            </a:pPr>
            <a:r>
              <a:rPr lang="en-US" err="1">
                <a:solidFill>
                  <a:srgbClr val="000000"/>
                </a:solidFill>
                <a:latin typeface="Calibri"/>
                <a:cs typeface="Calibri"/>
              </a:rPr>
              <a:t>CosmosDB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650389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0918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leapforward.be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mailto:nicola.nauwynck@hyperion.be?subject=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We provide strategy &amp; hands-on support for your business. We make your digital transformation successful at any scale."/>
          <p:cNvSpPr txBox="1">
            <a:spLocks noGrp="1"/>
          </p:cNvSpPr>
          <p:nvPr>
            <p:ph type="body" sz="quarter" idx="13"/>
          </p:nvPr>
        </p:nvSpPr>
        <p:spPr>
          <a:xfrm>
            <a:off x="1774395" y="7622668"/>
            <a:ext cx="19050001" cy="1625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We provide strategy &amp; hands-on support for your business. We make your digital transformation successful at any scale.</a:t>
            </a:r>
          </a:p>
        </p:txBody>
      </p:sp>
      <p:sp>
        <p:nvSpPr>
          <p:cNvPr id="22" name="Strategy &amp; Consultancy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7568020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Strategy &amp; Consultancy</a:t>
            </a:r>
          </a:p>
        </p:txBody>
      </p:sp>
      <p:sp>
        <p:nvSpPr>
          <p:cNvPr id="23" name="Services"/>
          <p:cNvSpPr txBox="1">
            <a:spLocks noGrp="1"/>
          </p:cNvSpPr>
          <p:nvPr>
            <p:ph type="body" sz="quarter" idx="15"/>
          </p:nvPr>
        </p:nvSpPr>
        <p:spPr>
          <a:xfrm>
            <a:off x="1777999" y="3858131"/>
            <a:ext cx="5527956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Services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672" y="12669942"/>
            <a:ext cx="304801" cy="38101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image legend"/>
          <p:cNvSpPr txBox="1"/>
          <p:nvPr/>
        </p:nvSpPr>
        <p:spPr>
          <a:xfrm>
            <a:off x="1680812" y="12396892"/>
            <a:ext cx="10197729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00000"/>
              </a:lnSpc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Image"/>
          <p:cNvSpPr>
            <a:spLocks noGrp="1"/>
          </p:cNvSpPr>
          <p:nvPr>
            <p:ph type="pic" idx="13"/>
          </p:nvPr>
        </p:nvSpPr>
        <p:spPr>
          <a:xfrm>
            <a:off x="-108126" y="-1327734"/>
            <a:ext cx="24600252" cy="1637146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3" name="Image"/>
          <p:cNvSpPr>
            <a:spLocks noGrp="1"/>
          </p:cNvSpPr>
          <p:nvPr>
            <p:ph type="pic" sz="quarter" idx="14"/>
          </p:nvPr>
        </p:nvSpPr>
        <p:spPr>
          <a:xfrm>
            <a:off x="1021672" y="12669942"/>
            <a:ext cx="304801" cy="38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4" name="image legend"/>
          <p:cNvSpPr txBox="1">
            <a:spLocks noGrp="1"/>
          </p:cNvSpPr>
          <p:nvPr>
            <p:ph type="body" sz="quarter" idx="15"/>
          </p:nvPr>
        </p:nvSpPr>
        <p:spPr>
          <a:xfrm>
            <a:off x="1680812" y="12396892"/>
            <a:ext cx="10197729" cy="584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image legend</a:t>
            </a:r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chnologies"/>
          <p:cNvSpPr txBox="1">
            <a:spLocks noGrp="1"/>
          </p:cNvSpPr>
          <p:nvPr>
            <p:ph type="body" sz="quarter" idx="13"/>
          </p:nvPr>
        </p:nvSpPr>
        <p:spPr>
          <a:xfrm>
            <a:off x="1774395" y="7774368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Technologies</a:t>
            </a:r>
          </a:p>
        </p:txBody>
      </p:sp>
      <p:sp>
        <p:nvSpPr>
          <p:cNvPr id="42" name="Client name"/>
          <p:cNvSpPr txBox="1">
            <a:spLocks noGrp="1"/>
          </p:cNvSpPr>
          <p:nvPr>
            <p:ph type="body" sz="quarter" idx="14"/>
          </p:nvPr>
        </p:nvSpPr>
        <p:spPr>
          <a:xfrm>
            <a:off x="1798336" y="5854349"/>
            <a:ext cx="371828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Client name</a:t>
            </a:r>
          </a:p>
        </p:txBody>
      </p:sp>
      <p:sp>
        <p:nvSpPr>
          <p:cNvPr id="43" name="Project name"/>
          <p:cNvSpPr txBox="1">
            <a:spLocks noGrp="1"/>
          </p:cNvSpPr>
          <p:nvPr>
            <p:ph type="body" sz="quarter" idx="15"/>
          </p:nvPr>
        </p:nvSpPr>
        <p:spPr>
          <a:xfrm>
            <a:off x="1778000" y="3858131"/>
            <a:ext cx="8399781" cy="1803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Project name</a:t>
            </a:r>
          </a:p>
        </p:txBody>
      </p:sp>
      <p:sp>
        <p:nvSpPr>
          <p:cNvPr id="44" name="Teams"/>
          <p:cNvSpPr txBox="1">
            <a:spLocks noGrp="1"/>
          </p:cNvSpPr>
          <p:nvPr>
            <p:ph type="body" sz="quarter" idx="16"/>
          </p:nvPr>
        </p:nvSpPr>
        <p:spPr>
          <a:xfrm>
            <a:off x="1774395" y="8797089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Teams</a:t>
            </a:r>
          </a:p>
        </p:txBody>
      </p:sp>
      <p:sp>
        <p:nvSpPr>
          <p:cNvPr id="45" name="Prices"/>
          <p:cNvSpPr txBox="1">
            <a:spLocks noGrp="1"/>
          </p:cNvSpPr>
          <p:nvPr>
            <p:ph type="body" sz="quarter" idx="17"/>
          </p:nvPr>
        </p:nvSpPr>
        <p:spPr>
          <a:xfrm>
            <a:off x="1774395" y="9819811"/>
            <a:ext cx="19050001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Prices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v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Image"/>
          <p:cNvSpPr>
            <a:spLocks noGrp="1"/>
          </p:cNvSpPr>
          <p:nvPr>
            <p:ph type="pic" idx="13"/>
          </p:nvPr>
        </p:nvSpPr>
        <p:spPr>
          <a:xfrm>
            <a:off x="-415" y="-3108"/>
            <a:ext cx="24384830" cy="99164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4" name="26 januari 2018"/>
          <p:cNvSpPr txBox="1">
            <a:spLocks noGrp="1"/>
          </p:cNvSpPr>
          <p:nvPr>
            <p:ph type="body" sz="quarter" idx="14"/>
          </p:nvPr>
        </p:nvSpPr>
        <p:spPr>
          <a:xfrm>
            <a:off x="1776402" y="11168890"/>
            <a:ext cx="367030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26 januari 2018</a:t>
            </a:r>
          </a:p>
        </p:txBody>
      </p:sp>
      <p:sp>
        <p:nvSpPr>
          <p:cNvPr id="55" name="Hyperion NY party"/>
          <p:cNvSpPr txBox="1">
            <a:spLocks noGrp="1"/>
          </p:cNvSpPr>
          <p:nvPr>
            <p:ph type="body" sz="quarter" idx="15"/>
          </p:nvPr>
        </p:nvSpPr>
        <p:spPr>
          <a:xfrm>
            <a:off x="1776402" y="9827432"/>
            <a:ext cx="5668957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Hyperion NY party</a:t>
            </a:r>
          </a:p>
        </p:txBody>
      </p:sp>
      <p:sp>
        <p:nvSpPr>
          <p:cNvPr id="56" name="@ HOI"/>
          <p:cNvSpPr txBox="1">
            <a:spLocks noGrp="1"/>
          </p:cNvSpPr>
          <p:nvPr>
            <p:ph type="body" sz="quarter" idx="16"/>
          </p:nvPr>
        </p:nvSpPr>
        <p:spPr>
          <a:xfrm>
            <a:off x="1776402" y="11967464"/>
            <a:ext cx="1580389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r>
              <a:t>@ HOI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righ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his is a list:…"/>
          <p:cNvSpPr txBox="1">
            <a:spLocks noGrp="1"/>
          </p:cNvSpPr>
          <p:nvPr>
            <p:ph type="body" sz="quarter" idx="13"/>
          </p:nvPr>
        </p:nvSpPr>
        <p:spPr>
          <a:xfrm>
            <a:off x="1772171" y="6000897"/>
            <a:ext cx="4414521" cy="34544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spcBef>
                <a:spcPts val="0"/>
              </a:spcBef>
              <a:buSzTx/>
              <a:buNone/>
            </a:pPr>
            <a:r>
              <a:t>This is a list: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first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second element</a:t>
            </a:r>
          </a:p>
          <a:p>
            <a:pPr marL="0" lvl="3" indent="685800">
              <a:spcBef>
                <a:spcPts val="0"/>
              </a:spcBef>
              <a:buSzTx/>
              <a:buNone/>
            </a:pPr>
            <a:r>
              <a:t>third element</a:t>
            </a:r>
          </a:p>
        </p:txBody>
      </p:sp>
      <p:sp>
        <p:nvSpPr>
          <p:cNvPr id="75" name="Circle"/>
          <p:cNvSpPr/>
          <p:nvPr/>
        </p:nvSpPr>
        <p:spPr>
          <a:xfrm>
            <a:off x="2040604" y="72094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6" name="Circle"/>
          <p:cNvSpPr/>
          <p:nvPr/>
        </p:nvSpPr>
        <p:spPr>
          <a:xfrm>
            <a:off x="2040604" y="81619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7" name="Circle"/>
          <p:cNvSpPr/>
          <p:nvPr/>
        </p:nvSpPr>
        <p:spPr>
          <a:xfrm>
            <a:off x="2040604" y="9063687"/>
            <a:ext cx="122821" cy="122821"/>
          </a:xfrm>
          <a:prstGeom prst="ellipse">
            <a:avLst/>
          </a:prstGeom>
          <a:ln w="12700">
            <a:solidFill>
              <a:srgbClr val="18183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78" name="Subtitle"/>
          <p:cNvSpPr txBox="1">
            <a:spLocks noGrp="1"/>
          </p:cNvSpPr>
          <p:nvPr>
            <p:ph type="body" sz="quarter" idx="14"/>
          </p:nvPr>
        </p:nvSpPr>
        <p:spPr>
          <a:xfrm>
            <a:off x="1772171" y="4279753"/>
            <a:ext cx="2689708" cy="7493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4300" cap="all" spc="161">
                <a:latin typeface="Nudista SemiBold"/>
                <a:ea typeface="Nudista SemiBold"/>
                <a:cs typeface="Nudista SemiBold"/>
                <a:sym typeface="Nudista SemiBold"/>
              </a:defRPr>
            </a:lvl1pPr>
          </a:lstStyle>
          <a:p>
            <a:r>
              <a:t>Subtitle</a:t>
            </a:r>
          </a:p>
        </p:txBody>
      </p:sp>
      <p:sp>
        <p:nvSpPr>
          <p:cNvPr id="79" name="Image"/>
          <p:cNvSpPr>
            <a:spLocks noGrp="1"/>
          </p:cNvSpPr>
          <p:nvPr>
            <p:ph type="pic" idx="15"/>
          </p:nvPr>
        </p:nvSpPr>
        <p:spPr>
          <a:xfrm rot="10800000">
            <a:off x="13425923" y="-1"/>
            <a:ext cx="10960130" cy="137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hyperion-BG-2.png.png" descr="hyperion-BG-2.p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leapforward.be"/>
          <p:cNvSpPr txBox="1">
            <a:spLocks noGrp="1"/>
          </p:cNvSpPr>
          <p:nvPr>
            <p:ph type="body" sz="quarter" idx="13"/>
          </p:nvPr>
        </p:nvSpPr>
        <p:spPr>
          <a:xfrm>
            <a:off x="10793323" y="9055393"/>
            <a:ext cx="2797354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 u="sng">
                <a:solidFill>
                  <a:srgbClr val="FFFFFF"/>
                </a:solidFill>
                <a:hlinkClick r:id="rId3"/>
              </a:defRPr>
            </a:lvl1pPr>
          </a:lstStyle>
          <a:p>
            <a:r>
              <a:rPr>
                <a:hlinkClick r:id="rId3"/>
              </a:rPr>
              <a:t>leapforward.be</a:t>
            </a:r>
          </a:p>
        </p:txBody>
      </p:sp>
      <p:sp>
        <p:nvSpPr>
          <p:cNvPr id="99" name="Image"/>
          <p:cNvSpPr>
            <a:spLocks noGrp="1"/>
          </p:cNvSpPr>
          <p:nvPr>
            <p:ph type="pic" sz="quarter" idx="14"/>
          </p:nvPr>
        </p:nvSpPr>
        <p:spPr>
          <a:xfrm>
            <a:off x="8813800" y="5549992"/>
            <a:ext cx="6756400" cy="10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Design innovation group"/>
          <p:cNvSpPr txBox="1">
            <a:spLocks noGrp="1"/>
          </p:cNvSpPr>
          <p:nvPr>
            <p:ph type="body" sz="quarter" idx="15"/>
          </p:nvPr>
        </p:nvSpPr>
        <p:spPr>
          <a:xfrm>
            <a:off x="9976256" y="6946899"/>
            <a:ext cx="4431488" cy="584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Nudista Light"/>
                <a:ea typeface="Nudista Light"/>
                <a:cs typeface="Nudista Light"/>
                <a:sym typeface="Nudista Light"/>
              </a:defRPr>
            </a:lvl1pPr>
          </a:lstStyle>
          <a:p>
            <a:r>
              <a:t>Design innovation group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>
            <a:spLocks noGrp="1"/>
          </p:cNvSpPr>
          <p:nvPr>
            <p:ph type="pic" sz="quarter" idx="13"/>
          </p:nvPr>
        </p:nvSpPr>
        <p:spPr>
          <a:xfrm>
            <a:off x="8850510" y="5800329"/>
            <a:ext cx="6682842" cy="21154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+32 (0)476 52 99 25"/>
          <p:cNvSpPr txBox="1">
            <a:spLocks noGrp="1"/>
          </p:cNvSpPr>
          <p:nvPr>
            <p:ph type="body" sz="quarter" idx="13"/>
          </p:nvPr>
        </p:nvSpPr>
        <p:spPr>
          <a:xfrm>
            <a:off x="12898124" y="7270262"/>
            <a:ext cx="4917441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</a:lvl1pPr>
          </a:lstStyle>
          <a:p>
            <a:r>
              <a:t>+32 (0)476 52 99 25</a:t>
            </a:r>
          </a:p>
        </p:txBody>
      </p:sp>
      <p:sp>
        <p:nvSpPr>
          <p:cNvPr id="125" name="Project manager"/>
          <p:cNvSpPr txBox="1">
            <a:spLocks noGrp="1"/>
          </p:cNvSpPr>
          <p:nvPr>
            <p:ph type="body" sz="quarter" idx="14"/>
          </p:nvPr>
        </p:nvSpPr>
        <p:spPr>
          <a:xfrm>
            <a:off x="5695823" y="7988313"/>
            <a:ext cx="6117909" cy="7874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4500" cap="all" spc="450"/>
            </a:lvl1pPr>
          </a:lstStyle>
          <a:p>
            <a:r>
              <a:t>Project manager</a:t>
            </a:r>
          </a:p>
        </p:txBody>
      </p:sp>
      <p:sp>
        <p:nvSpPr>
          <p:cNvPr id="126" name="Nicola Nauwynck"/>
          <p:cNvSpPr txBox="1">
            <a:spLocks noGrp="1"/>
          </p:cNvSpPr>
          <p:nvPr>
            <p:ph type="body" sz="quarter" idx="15"/>
          </p:nvPr>
        </p:nvSpPr>
        <p:spPr>
          <a:xfrm>
            <a:off x="4496302" y="4260863"/>
            <a:ext cx="7317429" cy="350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None/>
              <a:defRPr sz="11200">
                <a:latin typeface="+mn-lt"/>
                <a:ea typeface="+mn-ea"/>
                <a:cs typeface="+mn-cs"/>
                <a:sym typeface="Jubilat-Regular"/>
              </a:defRPr>
            </a:lvl1pPr>
          </a:lstStyle>
          <a:p>
            <a:r>
              <a:t>Nicola Nauwynck</a:t>
            </a:r>
          </a:p>
        </p:txBody>
      </p:sp>
      <p:sp>
        <p:nvSpPr>
          <p:cNvPr id="127" name="Veldkant 35c…"/>
          <p:cNvSpPr txBox="1">
            <a:spLocks noGrp="1"/>
          </p:cNvSpPr>
          <p:nvPr>
            <p:ph type="body" sz="quarter" idx="16"/>
          </p:nvPr>
        </p:nvSpPr>
        <p:spPr>
          <a:xfrm>
            <a:off x="12898124" y="8073376"/>
            <a:ext cx="3192273" cy="1442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Veldkant 35c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SzTx/>
              <a:buNone/>
            </a:pPr>
            <a:r>
              <a:t>2550 Kontich</a:t>
            </a:r>
          </a:p>
        </p:txBody>
      </p:sp>
      <p:sp>
        <p:nvSpPr>
          <p:cNvPr id="128" name="nicola.nauwynck@hyperion.be"/>
          <p:cNvSpPr txBox="1">
            <a:spLocks noGrp="1"/>
          </p:cNvSpPr>
          <p:nvPr>
            <p:ph type="body" sz="quarter" idx="17"/>
          </p:nvPr>
        </p:nvSpPr>
        <p:spPr>
          <a:xfrm>
            <a:off x="12898125" y="6406188"/>
            <a:ext cx="6989573" cy="7112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>
                <a:hlinkClick r:id="rId2"/>
              </a:defRPr>
            </a:lvl1pPr>
          </a:lstStyle>
          <a:p>
            <a:r>
              <a:rPr>
                <a:hlinkClick r:id="rId2"/>
              </a:rPr>
              <a:t>nicola.nauwynck@hyperion.be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hyperion-location-card.jpg" descr="hyperion-location-card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1639" y="-63002"/>
            <a:ext cx="25167278" cy="13842004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Organi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hyperion-organigram.jpg" descr="hyperion-organigram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163" y="-275590"/>
            <a:ext cx="25940326" cy="1426718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8989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lnSpc>
                <a:spcPct val="100000"/>
              </a:lnSpc>
              <a:defRPr sz="2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5" r:id="rId4"/>
    <p:sldLayoutId id="2147483657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</p:sldLayoutIdLst>
  <p:transition spd="med"/>
  <p:txStyles>
    <p:titleStyle>
      <a:lvl1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0" marR="0" indent="228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0" marR="0" indent="457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0" marR="0" indent="685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0" marR="0" indent="914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0" marR="0" indent="11430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0" marR="0" indent="13716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0" marR="0" indent="16002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0" marR="0" indent="18288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titleStyle>
    <p:bodyStyle>
      <a:lvl1pPr marL="48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1pPr>
      <a:lvl2pPr marL="112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2pPr>
      <a:lvl3pPr marL="175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3pPr>
      <a:lvl4pPr marL="239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4pPr>
      <a:lvl5pPr marL="302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5pPr>
      <a:lvl6pPr marL="366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6pPr>
      <a:lvl7pPr marL="429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7pPr>
      <a:lvl8pPr marL="4933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8pPr>
      <a:lvl9pPr marL="5568461" marR="0" indent="-488461" algn="l" defTabSz="825500" latinLnBrk="0">
        <a:lnSpc>
          <a:spcPct val="15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4000" b="0" i="0" u="none" strike="noStrike" cap="none" spc="0" baseline="0">
          <a:solidFill>
            <a:srgbClr val="33334F"/>
          </a:solidFill>
          <a:uFillTx/>
          <a:latin typeface="Nudista"/>
          <a:ea typeface="Nudista"/>
          <a:cs typeface="Nudista"/>
          <a:sym typeface="Nudist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E23559-CC7A-4755-9692-123C2D165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5067" y="9935350"/>
            <a:ext cx="1121333" cy="656590"/>
          </a:xfrm>
        </p:spPr>
        <p:txBody>
          <a:bodyPr/>
          <a:lstStyle/>
          <a:p>
            <a:r>
              <a:rPr lang="nl-BE" sz="3600" cap="none" dirty="0">
                <a:solidFill>
                  <a:schemeClr val="bg1"/>
                </a:solidFill>
                <a:latin typeface="Sofia Pro"/>
                <a:cs typeface="Poppins Medium"/>
              </a:rPr>
              <a:t>2025</a:t>
            </a:r>
            <a:endParaRPr lang="nl-BE" sz="3600" cap="none" dirty="0">
              <a:solidFill>
                <a:schemeClr val="bg1"/>
              </a:solidFill>
              <a:latin typeface="Sofia Pro" panose="00000500000000000000" pitchFamily="50" charset="0"/>
              <a:cs typeface="Poppins Medium" panose="00000600000000000000" pitchFamily="2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DD68F1-09E7-4049-91FE-239FAA1C0E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5067" y="5507506"/>
            <a:ext cx="17809363" cy="354969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No Servers? No Problem! </a:t>
            </a:r>
            <a:br>
              <a:rPr lang="en-US" b="1" dirty="0">
                <a:solidFill>
                  <a:schemeClr val="bg1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</a:br>
            <a:r>
              <a:rPr lang="en-US" b="1" dirty="0">
                <a:solidFill>
                  <a:schemeClr val="bg1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Demystifying Azure Functions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F729C771-2116-4F5B-B5E2-F06FB2B01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027" y="1103948"/>
            <a:ext cx="8822906" cy="258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03665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447BF-213E-4961-81BB-20369C21E5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59463" y="2290431"/>
            <a:ext cx="9837843" cy="4114460"/>
          </a:xfrm>
        </p:spPr>
        <p:txBody>
          <a:bodyPr anchor="t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sz="6000" dirty="0">
                <a:solidFill>
                  <a:schemeClr val="tx1">
                    <a:lumMod val="50000"/>
                  </a:schemeClr>
                </a:solidFill>
                <a:latin typeface="Sofia Pro"/>
                <a:cs typeface="Poppins"/>
              </a:rPr>
              <a:t>What?</a:t>
            </a:r>
            <a:endParaRPr lang="nl-BE" sz="6000" dirty="0">
              <a:solidFill>
                <a:schemeClr val="tx1">
                  <a:lumMod val="50000"/>
                </a:schemeClr>
              </a:solidFill>
              <a:latin typeface="Sofia Pro" panose="00000500000000000000" pitchFamily="50" charset="0"/>
              <a:cs typeface="Poppins" panose="000005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sz="6000" dirty="0">
                <a:solidFill>
                  <a:schemeClr val="tx1">
                    <a:lumMod val="50000"/>
                  </a:schemeClr>
                </a:solidFill>
                <a:latin typeface="Sofia Pro"/>
                <a:cs typeface="Poppins"/>
              </a:rPr>
              <a:t>Why?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nl-BE" sz="6000" dirty="0">
                <a:solidFill>
                  <a:schemeClr val="tx1">
                    <a:lumMod val="50000"/>
                  </a:schemeClr>
                </a:solidFill>
                <a:latin typeface="Sofia Pro"/>
                <a:cs typeface="Poppins"/>
              </a:rPr>
              <a:t>How?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79873F-3BF4-4E4B-86C4-2D82FB717C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201656" y="2010859"/>
            <a:ext cx="3980257" cy="1579920"/>
          </a:xfrm>
        </p:spPr>
        <p:txBody>
          <a:bodyPr/>
          <a:lstStyle/>
          <a:p>
            <a:r>
              <a:rPr lang="nl-BE" sz="9600" b="1">
                <a:solidFill>
                  <a:srgbClr val="3F3266"/>
                </a:solidFill>
                <a:latin typeface="Sofia Pro" panose="00000500000000000000" pitchFamily="50" charset="0"/>
                <a:cs typeface="Poppins Bold" panose="00000800000000000000" pitchFamily="2" charset="0"/>
              </a:rPr>
              <a:t>Agenda</a:t>
            </a:r>
            <a:endParaRPr lang="nl-BE" b="1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AAFB72-BFB0-4AA2-B04B-62C36A09B9EA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48B9BBB-6B3A-43AA-A719-4FB147E2955F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62CDF4-5DB2-4500-8B12-55C7E3A031DF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4259071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18940697" cy="1210588"/>
          </a:xfrm>
        </p:spPr>
        <p:txBody>
          <a:bodyPr/>
          <a:lstStyle/>
          <a:p>
            <a:r>
              <a:rPr lang="en-US" sz="7200" b="1">
                <a:solidFill>
                  <a:srgbClr val="3F3266"/>
                </a:solidFill>
                <a:latin typeface="Sofia Pro"/>
                <a:cs typeface="Poppins Bold"/>
              </a:rPr>
              <a:t>Default (in-process) vs Isolated Worker</a:t>
            </a:r>
            <a:endParaRPr lang="en-US" sz="7200" b="1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208AE82-D887-4A8C-9CAD-5A4FE2E2614F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C7B107F-9870-43AF-8B9F-BD96F1BAA0E1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AC58CE-A6C4-4791-BF3E-3A2CF5CC4B99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aphicFrame>
        <p:nvGraphicFramePr>
          <p:cNvPr id="78" name="Tabel 77">
            <a:extLst>
              <a:ext uri="{FF2B5EF4-FFF2-40B4-BE49-F238E27FC236}">
                <a16:creationId xmlns:a16="http://schemas.microsoft.com/office/drawing/2014/main" id="{6CCE28C6-B983-3E0E-F9A9-22A1EAD8ED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969328"/>
              </p:ext>
            </p:extLst>
          </p:nvPr>
        </p:nvGraphicFramePr>
        <p:xfrm>
          <a:off x="1283784" y="3086469"/>
          <a:ext cx="21801383" cy="83219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34117">
                  <a:extLst>
                    <a:ext uri="{9D8B030D-6E8A-4147-A177-3AD203B41FA5}">
                      <a16:colId xmlns:a16="http://schemas.microsoft.com/office/drawing/2014/main" val="977032885"/>
                    </a:ext>
                  </a:extLst>
                </a:gridCol>
                <a:gridCol w="8883633">
                  <a:extLst>
                    <a:ext uri="{9D8B030D-6E8A-4147-A177-3AD203B41FA5}">
                      <a16:colId xmlns:a16="http://schemas.microsoft.com/office/drawing/2014/main" val="2809432781"/>
                    </a:ext>
                  </a:extLst>
                </a:gridCol>
                <a:gridCol w="8883633">
                  <a:extLst>
                    <a:ext uri="{9D8B030D-6E8A-4147-A177-3AD203B41FA5}">
                      <a16:colId xmlns:a16="http://schemas.microsoft.com/office/drawing/2014/main" val="1322937464"/>
                    </a:ext>
                  </a:extLst>
                </a:gridCol>
              </a:tblGrid>
              <a:tr h="166438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3200" b="1"/>
                        <a:t>Feature</a:t>
                      </a:r>
                    </a:p>
                  </a:txBody>
                  <a:tcPr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3200" b="1"/>
                        <a:t>Default (in-</a:t>
                      </a:r>
                      <a:r>
                        <a:rPr lang="nl-NL" sz="3200" b="1" err="1"/>
                        <a:t>process</a:t>
                      </a:r>
                      <a:r>
                        <a:rPr lang="nl-NL" sz="3200" b="1"/>
                        <a:t>)</a:t>
                      </a:r>
                    </a:p>
                  </a:txBody>
                  <a:tcPr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3200" b="1" err="1"/>
                        <a:t>Isolated</a:t>
                      </a:r>
                      <a:r>
                        <a:rPr lang="nl-NL" sz="3200" b="1"/>
                        <a:t> </a:t>
                      </a:r>
                      <a:r>
                        <a:rPr lang="nl-NL" sz="3200" b="1" err="1"/>
                        <a:t>Worker</a:t>
                      </a:r>
                    </a:p>
                  </a:txBody>
                  <a:tcPr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908283"/>
                  </a:ext>
                </a:extLst>
              </a:tr>
              <a:tr h="166438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3200" b="0" i="0" u="none" strike="noStrike" noProof="0">
                          <a:latin typeface="Jubilat-Regular"/>
                        </a:rPr>
                        <a:t>Runtime</a:t>
                      </a:r>
                      <a:endParaRPr lang="nl-NL" sz="3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sz="3200" dirty="0" err="1"/>
                        <a:t>Function</a:t>
                      </a:r>
                      <a:r>
                        <a:rPr lang="nl-NL" sz="3200" dirty="0"/>
                        <a:t> code runs in </a:t>
                      </a:r>
                      <a:r>
                        <a:rPr lang="nl-NL" sz="3200" dirty="0" err="1"/>
                        <a:t>same</a:t>
                      </a:r>
                      <a:r>
                        <a:rPr lang="nl-NL" sz="3200" dirty="0"/>
                        <a:t> </a:t>
                      </a:r>
                      <a:r>
                        <a:rPr lang="nl-NL" sz="3200" dirty="0" err="1"/>
                        <a:t>process</a:t>
                      </a:r>
                      <a:r>
                        <a:rPr lang="nl-NL" sz="3200" dirty="0"/>
                        <a:t> as Azure </a:t>
                      </a:r>
                      <a:r>
                        <a:rPr lang="nl-NL" sz="3200" dirty="0" err="1"/>
                        <a:t>Functions</a:t>
                      </a:r>
                      <a:r>
                        <a:rPr lang="nl-NL" sz="3200" dirty="0"/>
                        <a:t> host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sz="3200" dirty="0" err="1"/>
                        <a:t>Functions</a:t>
                      </a:r>
                      <a:r>
                        <a:rPr lang="nl-NL" sz="3200" dirty="0"/>
                        <a:t> run in </a:t>
                      </a:r>
                      <a:r>
                        <a:rPr lang="nl-NL" sz="3200" dirty="0" err="1"/>
                        <a:t>own</a:t>
                      </a:r>
                      <a:r>
                        <a:rPr lang="nl-NL" sz="3200" dirty="0"/>
                        <a:t>, </a:t>
                      </a:r>
                      <a:r>
                        <a:rPr lang="nl-NL" sz="3200" dirty="0" err="1"/>
                        <a:t>isolated</a:t>
                      </a:r>
                      <a:r>
                        <a:rPr lang="nl-NL" sz="3200" dirty="0"/>
                        <a:t> </a:t>
                      </a:r>
                      <a:r>
                        <a:rPr lang="nl-NL" sz="3200" dirty="0" err="1"/>
                        <a:t>process</a:t>
                      </a:r>
                      <a:endParaRPr lang="nl-NL" sz="3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6526028"/>
                  </a:ext>
                </a:extLst>
              </a:tr>
              <a:tr h="166438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3200" b="0" i="0" u="none" strike="noStrike" noProof="0" dirty="0">
                          <a:latin typeface="Jubilat-Regular"/>
                        </a:rPr>
                        <a:t>Flexibility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3200" dirty="0"/>
                        <a:t>Limited</a:t>
                      </a:r>
                    </a:p>
                    <a:p>
                      <a:pPr marL="457200" lvl="0" indent="-457200">
                        <a:buFont typeface="Arial"/>
                        <a:buChar char="•"/>
                      </a:pPr>
                      <a:r>
                        <a:rPr lang="nl-NL" sz="3200" dirty="0"/>
                        <a:t>No </a:t>
                      </a:r>
                      <a:r>
                        <a:rPr lang="nl-NL" sz="3200" dirty="0" err="1"/>
                        <a:t>Program.cs</a:t>
                      </a:r>
                      <a:r>
                        <a:rPr lang="nl-NL" sz="3200" dirty="0"/>
                        <a:t>/</a:t>
                      </a:r>
                      <a:r>
                        <a:rPr lang="nl-NL" sz="3200" dirty="0" err="1"/>
                        <a:t>Startup.cs</a:t>
                      </a:r>
                      <a:endParaRPr lang="nl-NL" sz="3200" dirty="0"/>
                    </a:p>
                    <a:p>
                      <a:pPr marL="457200" lvl="0" indent="-457200">
                        <a:buFont typeface="Arial"/>
                        <a:buChar char="•"/>
                      </a:pPr>
                      <a:r>
                        <a:rPr lang="nl-NL" sz="3200" dirty="0" err="1"/>
                        <a:t>Only</a:t>
                      </a:r>
                      <a:r>
                        <a:rPr lang="nl-NL" sz="3200" dirty="0"/>
                        <a:t> </a:t>
                      </a:r>
                      <a:r>
                        <a:rPr lang="nl-NL" sz="3200" dirty="0" err="1"/>
                        <a:t>installed.NET</a:t>
                      </a:r>
                      <a:r>
                        <a:rPr lang="nl-NL" sz="3200" dirty="0"/>
                        <a:t> </a:t>
                      </a:r>
                      <a:r>
                        <a:rPr lang="nl-NL" sz="3200" dirty="0" err="1"/>
                        <a:t>versions</a:t>
                      </a:r>
                      <a:endParaRPr lang="nl-NL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3200" dirty="0"/>
                        <a:t>Full control over </a:t>
                      </a:r>
                    </a:p>
                    <a:p>
                      <a:pPr marL="457200" lvl="0" indent="-457200">
                        <a:buFont typeface="Arial"/>
                        <a:buChar char="•"/>
                      </a:pPr>
                      <a:r>
                        <a:rPr lang="nl-NL" sz="3200" dirty="0"/>
                        <a:t>DI, Middleware, … </a:t>
                      </a:r>
                      <a:r>
                        <a:rPr lang="nl-NL" sz="3200" dirty="0" err="1"/>
                        <a:t>through</a:t>
                      </a:r>
                      <a:r>
                        <a:rPr lang="nl-NL" sz="3200" dirty="0"/>
                        <a:t> </a:t>
                      </a:r>
                      <a:r>
                        <a:rPr lang="nl-NL" sz="3200" dirty="0" err="1"/>
                        <a:t>Program.cs</a:t>
                      </a:r>
                      <a:endParaRPr lang="nl-NL" sz="3200" dirty="0"/>
                    </a:p>
                    <a:p>
                      <a:pPr marL="457200" lvl="0" indent="-457200">
                        <a:buFont typeface="Arial"/>
                        <a:buChar char="•"/>
                      </a:pPr>
                      <a:r>
                        <a:rPr lang="nl-NL" sz="3200" dirty="0"/>
                        <a:t>.NET Version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0013358"/>
                  </a:ext>
                </a:extLst>
              </a:tr>
              <a:tr h="1664382">
                <a:tc>
                  <a:txBody>
                    <a:bodyPr/>
                    <a:lstStyle/>
                    <a:p>
                      <a:r>
                        <a:rPr lang="nl-NL" sz="3200"/>
                        <a:t>Performance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nl-NL" sz="3200" dirty="0"/>
                        <a:t>Quick </a:t>
                      </a:r>
                      <a:r>
                        <a:rPr lang="nl-NL" sz="3200" dirty="0" err="1"/>
                        <a:t>coldstart</a:t>
                      </a:r>
                      <a:r>
                        <a:rPr lang="nl-NL" sz="3200" dirty="0"/>
                        <a:t>, but </a:t>
                      </a:r>
                      <a:r>
                        <a:rPr lang="nl-NL" sz="3200" dirty="0" err="1"/>
                        <a:t>limited</a:t>
                      </a:r>
                      <a:r>
                        <a:rPr lang="nl-NL" sz="3200" dirty="0"/>
                        <a:t> </a:t>
                      </a:r>
                      <a:r>
                        <a:rPr lang="nl-NL" sz="3200" dirty="0" err="1"/>
                        <a:t>by</a:t>
                      </a:r>
                      <a:r>
                        <a:rPr lang="nl-NL" sz="3200" dirty="0"/>
                        <a:t> shared resources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nl-NL" sz="3200" dirty="0"/>
                        <a:t>Slower </a:t>
                      </a:r>
                      <a:r>
                        <a:rPr lang="nl-NL" sz="3200" dirty="0" err="1"/>
                        <a:t>coldstart</a:t>
                      </a:r>
                      <a:r>
                        <a:rPr lang="nl-NL" sz="3200" dirty="0"/>
                        <a:t>, but more performant in </a:t>
                      </a:r>
                      <a:r>
                        <a:rPr lang="nl-NL" sz="3200" dirty="0" err="1"/>
                        <a:t>the</a:t>
                      </a:r>
                      <a:r>
                        <a:rPr lang="nl-NL" sz="3200" dirty="0"/>
                        <a:t> long run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9818397"/>
                  </a:ext>
                </a:extLst>
              </a:tr>
              <a:tr h="1664382">
                <a:tc>
                  <a:txBody>
                    <a:bodyPr/>
                    <a:lstStyle/>
                    <a:p>
                      <a:r>
                        <a:rPr lang="nl-NL" sz="3200"/>
                        <a:t>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sz="3200" dirty="0"/>
                        <a:t>Support </a:t>
                      </a:r>
                      <a:r>
                        <a:rPr lang="nl-NL" sz="3200" dirty="0" err="1"/>
                        <a:t>ends</a:t>
                      </a:r>
                      <a:r>
                        <a:rPr lang="nl-NL" sz="3200" dirty="0"/>
                        <a:t> 10/11/2026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l-NL" sz="3200" dirty="0" err="1"/>
                        <a:t>Supported</a:t>
                      </a:r>
                      <a:endParaRPr lang="nl-NL" sz="3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1523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745840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3151504" cy="1210588"/>
          </a:xfrm>
        </p:spPr>
        <p:txBody>
          <a:bodyPr/>
          <a:lstStyle/>
          <a:p>
            <a:r>
              <a:rPr lang="en-US" sz="7200" b="1">
                <a:solidFill>
                  <a:srgbClr val="3F3266"/>
                </a:solidFill>
                <a:latin typeface="Sofia Pro"/>
                <a:cs typeface="Poppins Bold"/>
              </a:rPr>
              <a:t>Triggers</a:t>
            </a:r>
            <a:endParaRPr lang="en-US" sz="7200" b="1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8B5F4F-0B08-4F2B-A5F4-38515F45A9DE}"/>
              </a:ext>
            </a:extLst>
          </p:cNvPr>
          <p:cNvSpPr txBox="1">
            <a:spLocks/>
          </p:cNvSpPr>
          <p:nvPr/>
        </p:nvSpPr>
        <p:spPr>
          <a:xfrm>
            <a:off x="1426307" y="3419696"/>
            <a:ext cx="12746893" cy="649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en-US" sz="2800">
              <a:latin typeface="Sofia Pro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208AE82-D887-4A8C-9CAD-5A4FE2E2614F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C7B107F-9870-43AF-8B9F-BD96F1BAA0E1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AC58CE-A6C4-4791-BF3E-3A2CF5CC4B99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" name="Afbeelding 1" descr="Afbeelding met tekst, schermopname, Lettertype&#10;&#10;Automatisch gegenereerde beschrijving">
            <a:extLst>
              <a:ext uri="{FF2B5EF4-FFF2-40B4-BE49-F238E27FC236}">
                <a16:creationId xmlns:a16="http://schemas.microsoft.com/office/drawing/2014/main" id="{0D3B5636-2953-6B06-BAF5-789029D0F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157" y="4385314"/>
            <a:ext cx="14403330" cy="8722536"/>
          </a:xfrm>
          <a:prstGeom prst="rect">
            <a:avLst/>
          </a:prstGeom>
        </p:spPr>
      </p:pic>
      <p:pic>
        <p:nvPicPr>
          <p:cNvPr id="3" name="Afbeelding 2" descr="Afbeelding met tekst, schermopname, Lettertype&#10;&#10;Automatisch gegenereerde beschrijving">
            <a:extLst>
              <a:ext uri="{FF2B5EF4-FFF2-40B4-BE49-F238E27FC236}">
                <a16:creationId xmlns:a16="http://schemas.microsoft.com/office/drawing/2014/main" id="{6C672D68-8E8A-B746-250F-843829D5B3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6737" y="2293085"/>
            <a:ext cx="1885950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58700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A748ED-243C-4277-9248-B8496666AB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26307" y="1079045"/>
            <a:ext cx="11174534" cy="1210588"/>
          </a:xfrm>
        </p:spPr>
        <p:txBody>
          <a:bodyPr/>
          <a:lstStyle/>
          <a:p>
            <a:r>
              <a:rPr lang="en-US" sz="7200" b="1" dirty="0">
                <a:solidFill>
                  <a:srgbClr val="3F3266"/>
                </a:solidFill>
                <a:latin typeface="Sofia Pro"/>
                <a:cs typeface="Poppins Bold"/>
              </a:rPr>
              <a:t>How does this look in Azure?</a:t>
            </a:r>
            <a:endParaRPr lang="en-US" sz="7200" b="1" dirty="0">
              <a:solidFill>
                <a:srgbClr val="3F3266"/>
              </a:solidFill>
              <a:latin typeface="Sofia Pro" panose="00000500000000000000" pitchFamily="50" charset="0"/>
              <a:cs typeface="Poppins Bold" panose="00000800000000000000" pitchFamily="2" charset="0"/>
            </a:endParaRPr>
          </a:p>
        </p:txBody>
      </p:sp>
      <p:pic>
        <p:nvPicPr>
          <p:cNvPr id="10" name="Afbeelding 9" descr="Afbeelding met tekst, schermopname, nummer, software&#10;&#10;Automatisch gegenereerde beschrijving">
            <a:extLst>
              <a:ext uri="{FF2B5EF4-FFF2-40B4-BE49-F238E27FC236}">
                <a16:creationId xmlns:a16="http://schemas.microsoft.com/office/drawing/2014/main" id="{01B4439C-A828-6E10-D0A2-2F769E455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173" y="2287308"/>
            <a:ext cx="20822893" cy="11350404"/>
          </a:xfrm>
          <a:prstGeom prst="rect">
            <a:avLst/>
          </a:prstGeo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8B5F4F-0B08-4F2B-A5F4-38515F45A9DE}"/>
              </a:ext>
            </a:extLst>
          </p:cNvPr>
          <p:cNvSpPr txBox="1">
            <a:spLocks/>
          </p:cNvSpPr>
          <p:nvPr/>
        </p:nvSpPr>
        <p:spPr>
          <a:xfrm>
            <a:off x="1426307" y="3419696"/>
            <a:ext cx="12746893" cy="649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t">
            <a:spAutoFit/>
          </a:bodyPr>
          <a:lstStyle>
            <a:lvl1pPr marL="0" marR="0" indent="0" algn="l" defTabSz="82550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1pPr>
            <a:lvl2pPr marL="112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2pPr>
            <a:lvl3pPr marL="175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3pPr>
            <a:lvl4pPr marL="239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4pPr>
            <a:lvl5pPr marL="302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5pPr>
            <a:lvl6pPr marL="366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6pPr>
            <a:lvl7pPr marL="429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7pPr>
            <a:lvl8pPr marL="4933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8pPr>
            <a:lvl9pPr marL="5568461" marR="0" indent="-488461" algn="l" defTabSz="825500" latinLnBrk="0">
              <a:lnSpc>
                <a:spcPct val="15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000" b="0" i="0" u="none" strike="noStrike" cap="none" spc="0" baseline="0">
                <a:solidFill>
                  <a:srgbClr val="33334F"/>
                </a:solidFill>
                <a:uFillTx/>
                <a:latin typeface="Nudista"/>
                <a:ea typeface="Nudista"/>
                <a:cs typeface="Nudista"/>
                <a:sym typeface="Nudista"/>
              </a:defRPr>
            </a:lvl9pPr>
          </a:lstStyle>
          <a:p>
            <a:pPr marL="571500" indent="-571500" hangingPunct="1">
              <a:lnSpc>
                <a:spcPts val="4700"/>
              </a:lnSpc>
              <a:buFont typeface="Arial" panose="020B0604020202020204" pitchFamily="34" charset="0"/>
              <a:buChar char="•"/>
            </a:pPr>
            <a:endParaRPr lang="en-US" sz="2800">
              <a:latin typeface="Sofia Pro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208AE82-D887-4A8C-9CAD-5A4FE2E2614F}"/>
              </a:ext>
            </a:extLst>
          </p:cNvPr>
          <p:cNvSpPr/>
          <p:nvPr/>
        </p:nvSpPr>
        <p:spPr>
          <a:xfrm>
            <a:off x="21413971" y="12333767"/>
            <a:ext cx="3657601" cy="720000"/>
          </a:xfrm>
          <a:prstGeom prst="roundRect">
            <a:avLst>
              <a:gd name="adj" fmla="val 50000"/>
            </a:avLst>
          </a:prstGeom>
          <a:solidFill>
            <a:srgbClr val="B7A0F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C7B107F-9870-43AF-8B9F-BD96F1BAA0E1}"/>
              </a:ext>
            </a:extLst>
          </p:cNvPr>
          <p:cNvSpPr/>
          <p:nvPr/>
        </p:nvSpPr>
        <p:spPr>
          <a:xfrm>
            <a:off x="20365961" y="12333767"/>
            <a:ext cx="720000" cy="720000"/>
          </a:xfrm>
          <a:prstGeom prst="ellipse">
            <a:avLst/>
          </a:prstGeom>
          <a:solidFill>
            <a:srgbClr val="5BC6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AC58CE-A6C4-4791-BF3E-3A2CF5CC4B99}"/>
              </a:ext>
            </a:extLst>
          </p:cNvPr>
          <p:cNvSpPr/>
          <p:nvPr/>
        </p:nvSpPr>
        <p:spPr>
          <a:xfrm>
            <a:off x="19317952" y="12333767"/>
            <a:ext cx="720000" cy="720000"/>
          </a:xfrm>
          <a:prstGeom prst="ellipse">
            <a:avLst/>
          </a:prstGeom>
          <a:solidFill>
            <a:srgbClr val="E6695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B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17684997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Veldkant 35C, 2550 Kontich"/>
          <p:cNvSpPr txBox="1"/>
          <p:nvPr/>
        </p:nvSpPr>
        <p:spPr>
          <a:xfrm>
            <a:off x="14917195" y="7343390"/>
            <a:ext cx="466194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err="1"/>
              <a:t>Veldkant</a:t>
            </a:r>
            <a:r>
              <a:t> 35C, 2550 </a:t>
            </a:r>
            <a:r>
              <a:rPr err="1">
                <a:latin typeface="Nudista SemiBold"/>
                <a:ea typeface="Nudista SemiBold"/>
                <a:cs typeface="Nudista SemiBold"/>
                <a:sym typeface="Nudista SemiBold"/>
              </a:rPr>
              <a:t>Kontich</a:t>
            </a:r>
            <a:endParaRPr>
              <a:latin typeface="Nudista SemiBold"/>
              <a:ea typeface="Nudista SemiBold"/>
              <a:cs typeface="Nudista SemiBold"/>
              <a:sym typeface="Nudista SemiBold"/>
            </a:endParaRPr>
          </a:p>
        </p:txBody>
      </p:sp>
      <p:sp>
        <p:nvSpPr>
          <p:cNvPr id="752" name="@meethyperion"/>
          <p:cNvSpPr txBox="1"/>
          <p:nvPr/>
        </p:nvSpPr>
        <p:spPr>
          <a:xfrm>
            <a:off x="14917195" y="6324051"/>
            <a:ext cx="3100208" cy="789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t>@</a:t>
            </a:r>
            <a:r>
              <a:rPr lang="en-US"/>
              <a:t>involved_it</a:t>
            </a:r>
            <a:endParaRPr/>
          </a:p>
        </p:txBody>
      </p:sp>
      <p:pic>
        <p:nvPicPr>
          <p:cNvPr id="754" name="Image" descr="Image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38243" y="5600955"/>
            <a:ext cx="620889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5" name="Image" descr="Image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10238" y="5600955"/>
            <a:ext cx="254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6" name="Image" descr="Image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10163" y="5600955"/>
            <a:ext cx="534738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609E7DC9-D293-43AC-8FA6-1637B1CEA9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637" y="4923704"/>
            <a:ext cx="11691668" cy="342368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33334F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Jubilat-Regular"/>
        <a:ea typeface="Jubilat-Regular"/>
        <a:cs typeface="Jubilat-Regular"/>
      </a:majorFont>
      <a:minorFont>
        <a:latin typeface="Jubilat-Regular"/>
        <a:ea typeface="Jubilat-Regular"/>
        <a:cs typeface="Jubil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33334F"/>
            </a:solidFill>
            <a:effectLst/>
            <a:uFillTx/>
            <a:latin typeface="Nudista"/>
            <a:ea typeface="Nudista"/>
            <a:cs typeface="Nudista"/>
            <a:sym typeface="Nudist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0FB0283608AF4181611EEB03F855C5" ma:contentTypeVersion="18" ma:contentTypeDescription="Create a new document." ma:contentTypeScope="" ma:versionID="4bb0628a6f7301d9e815540410ce7cef">
  <xsd:schema xmlns:xsd="http://www.w3.org/2001/XMLSchema" xmlns:xs="http://www.w3.org/2001/XMLSchema" xmlns:p="http://schemas.microsoft.com/office/2006/metadata/properties" xmlns:ns2="3546c39f-17ab-43d2-8bad-dd3ce5af89a7" xmlns:ns3="65257cf3-7ec8-417d-a89c-027193b1903e" targetNamespace="http://schemas.microsoft.com/office/2006/metadata/properties" ma:root="true" ma:fieldsID="a2061ac2333bc7b130e64cf9987cead4" ns2:_="" ns3:_="">
    <xsd:import namespace="3546c39f-17ab-43d2-8bad-dd3ce5af89a7"/>
    <xsd:import namespace="65257cf3-7ec8-417d-a89c-027193b190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46c39f-17ab-43d2-8bad-dd3ce5af89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d2998bec-b809-4b7b-a52a-864659d8be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257cf3-7ec8-417d-a89c-027193b1903e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aed0399e-6312-4ace-a134-c916f7cb1e69}" ma:internalName="TaxCatchAll" ma:showField="CatchAllData" ma:web="65257cf3-7ec8-417d-a89c-027193b1903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5257cf3-7ec8-417d-a89c-027193b1903e" xsi:nil="true"/>
    <lcf76f155ced4ddcb4097134ff3c332f xmlns="3546c39f-17ab-43d2-8bad-dd3ce5af89a7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613576C-D2A1-41E1-A4CD-7A41653011CF}">
  <ds:schemaRefs>
    <ds:schemaRef ds:uri="3546c39f-17ab-43d2-8bad-dd3ce5af89a7"/>
    <ds:schemaRef ds:uri="65257cf3-7ec8-417d-a89c-027193b1903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1CCD32C-5819-467A-A887-1E0896A2AAFD}">
  <ds:schemaRefs>
    <ds:schemaRef ds:uri="3546c39f-17ab-43d2-8bad-dd3ce5af89a7"/>
    <ds:schemaRef ds:uri="65257cf3-7ec8-417d-a89c-027193b1903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E237709-17CB-4082-A734-B70147C817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</Words>
  <Application>Microsoft Macintosh PowerPoint</Application>
  <PresentationFormat>Aangepast</PresentationFormat>
  <Paragraphs>37</Paragraphs>
  <Slides>6</Slides>
  <Notes>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9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6" baseType="lpstr">
      <vt:lpstr>Arial</vt:lpstr>
      <vt:lpstr>Calibri</vt:lpstr>
      <vt:lpstr>Helvetica Light</vt:lpstr>
      <vt:lpstr>Helvetica Neue</vt:lpstr>
      <vt:lpstr>Jubilat-Regular</vt:lpstr>
      <vt:lpstr>Nudista</vt:lpstr>
      <vt:lpstr>Nudista Light</vt:lpstr>
      <vt:lpstr>Nudista SemiBold</vt:lpstr>
      <vt:lpstr>Sofia Pro</vt:lpstr>
      <vt:lpstr>White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rikvancamp</dc:creator>
  <cp:lastModifiedBy>Seeuws Koen</cp:lastModifiedBy>
  <cp:revision>3</cp:revision>
  <dcterms:modified xsi:type="dcterms:W3CDTF">2025-02-20T21:03:55Z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0x010100AF0FB0283608AF4181611EEB03F855C5</vt:lpwstr>
  </property>
  <property fmtid="{D5CDD505-2E9C-101B-9397-08002B2CF9AE}" pid="3" name="MediaServiceImageTags">
    <vt:lpwstr/>
  </property>
</Properties>
</file>

<file path=docProps/thumbnail.jpeg>
</file>